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3" r:id="rId2"/>
    <p:sldId id="376" r:id="rId3"/>
    <p:sldId id="373" r:id="rId4"/>
    <p:sldId id="346" r:id="rId5"/>
    <p:sldId id="377" r:id="rId6"/>
    <p:sldId id="363" r:id="rId7"/>
    <p:sldId id="374" r:id="rId8"/>
    <p:sldId id="375" r:id="rId9"/>
    <p:sldId id="366" r:id="rId10"/>
    <p:sldId id="3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FF"/>
    <a:srgbClr val="996633"/>
    <a:srgbClr val="0000FF"/>
    <a:srgbClr val="FF00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15" autoAdjust="0"/>
  </p:normalViewPr>
  <p:slideViewPr>
    <p:cSldViewPr>
      <p:cViewPr varScale="1">
        <p:scale>
          <a:sx n="81" d="100"/>
          <a:sy n="81" d="100"/>
        </p:scale>
        <p:origin x="14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2653F-6121-41C6-9170-A22EDBD01E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D36E7-1FF9-42D5-A397-4E936C50F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1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54E6-14F9-46F8-ACC5-3335FCEC9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306D-5426-4034-BCD6-5C4AE7780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5C340-B8BE-45E4-A75A-4203A7FF8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30F70-9ED8-4774-B4CD-D39644BED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DA1B-0A1A-44E2-9AE9-FDA97DB7D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5969D-28A5-44BF-AA4E-81C29EC37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4FE5-CA4D-499D-A574-BBDD765D6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478F-A01D-40BD-B9F2-5E810D10C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9D3CC-655B-412D-9813-3283E0BE0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77262-3048-4BDB-9088-818E8A0E0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C9653-63EE-4496-9D1C-6185054ED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40AE-E2A4-4537-80D3-5F7352B40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99FF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2769B31-7AA1-4A34-9C81-D2DC37876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9552" y="404665"/>
            <a:ext cx="8280920" cy="597708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dirty="0" smtClean="0"/>
              <a:t>Организационно-педагогические условия обучения лиц с </a:t>
            </a:r>
          </a:p>
          <a:p>
            <a:pPr marL="0" indent="0" algn="ctr">
              <a:buNone/>
            </a:pPr>
            <a:r>
              <a:rPr lang="ru-RU" sz="3600" b="1" i="1" dirty="0" smtClean="0"/>
              <a:t>расстройством </a:t>
            </a:r>
          </a:p>
          <a:p>
            <a:pPr marL="0" indent="0" algn="ctr">
              <a:buNone/>
            </a:pPr>
            <a:r>
              <a:rPr lang="ru-RU" sz="3600" b="1" i="1" dirty="0" smtClean="0"/>
              <a:t>аутистического спектра</a:t>
            </a:r>
          </a:p>
          <a:p>
            <a:pPr marL="0" indent="0" algn="ctr">
              <a:buNone/>
            </a:pPr>
            <a:endParaRPr lang="ru-RU" sz="3600" b="1" i="1" dirty="0" smtClean="0"/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Педагог-психолог МОУ ОШ №5 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для обучающихся с ОВЗ 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Орехово-Зуевского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г.о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endParaRPr lang="ru-RU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Болотова Л.А.</a:t>
            </a:r>
          </a:p>
          <a:p>
            <a:pPr marL="0" indent="0" algn="ctr">
              <a:buNone/>
            </a:pPr>
            <a:endParaRPr lang="ru-RU" sz="2000" b="1" i="1" dirty="0" smtClean="0"/>
          </a:p>
          <a:p>
            <a:pPr marL="0" indent="0" algn="ctr">
              <a:buNone/>
            </a:pPr>
            <a:r>
              <a:rPr lang="ru-RU" sz="2000" b="1" i="1" dirty="0" smtClean="0"/>
              <a:t>21.02.2023 г.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16632"/>
            <a:ext cx="8568952" cy="6408712"/>
          </a:xfrm>
        </p:spPr>
        <p:txBody>
          <a:bodyPr/>
          <a:lstStyle/>
          <a:p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6. Выполнение задания в присутствии </a:t>
            </a:r>
            <a:r>
              <a:rPr lang="ru-RU" sz="2000" dirty="0" err="1"/>
              <a:t>тьютора</a:t>
            </a:r>
            <a:r>
              <a:rPr lang="ru-RU" sz="2000" dirty="0"/>
              <a:t> или другого значимого лица с целью дополнительных разъяснений и оказании минимальной мотивирующей поддержки.</a:t>
            </a:r>
          </a:p>
          <a:p>
            <a:pPr marL="0" indent="0">
              <a:buNone/>
            </a:pPr>
            <a:r>
              <a:rPr lang="ru-RU" sz="2000" dirty="0"/>
              <a:t>7. Учебное занятие должно иметь четкую </a:t>
            </a:r>
            <a:r>
              <a:rPr lang="ru-RU" sz="2000" b="1" dirty="0"/>
              <a:t>временную организацию </a:t>
            </a:r>
            <a:r>
              <a:rPr lang="ru-RU" sz="2000" dirty="0"/>
              <a:t>- начало и конец, которые желательно обозначить звуковым сигналом (например, звонком) и зрительно (использует стратегию "сначала-потом", т.е. "сначала ты делаешь _____, затем ты делаешь_______" (но не "если-тогда").</a:t>
            </a:r>
          </a:p>
          <a:p>
            <a:pPr marL="0" indent="0">
              <a:buNone/>
            </a:pPr>
            <a:r>
              <a:rPr lang="ru-RU" sz="2000" dirty="0"/>
              <a:t>8. </a:t>
            </a:r>
            <a:r>
              <a:rPr lang="ru-RU" sz="2000" b="1" dirty="0"/>
              <a:t>Поощрения </a:t>
            </a:r>
            <a:r>
              <a:rPr lang="ru-RU" sz="2000" dirty="0"/>
              <a:t>- это то, что помогает обучающемуся удерживаться в ситуации занятия, преодолевать собственные желания, которые иногда идут вразрез с тем, что от него требуют. В таких случаях можно прибегать к подкреплениям.</a:t>
            </a:r>
          </a:p>
          <a:p>
            <a:pPr marL="0" lvl="0" indent="0">
              <a:buNone/>
            </a:pPr>
            <a:r>
              <a:rPr lang="ru-RU" sz="2000" dirty="0"/>
              <a:t>9. При проведении оценочных процедур с обучающихся с РАС необходимо учитывать их повышенную утомляемость в соответствии с требованиями к здоровьесбережению (регулируется объем нагрузки). В ходе занятия (середина) в обязательном порядке </a:t>
            </a:r>
            <a:r>
              <a:rPr lang="ru-RU" sz="2000" dirty="0">
                <a:solidFill>
                  <a:srgbClr val="000000"/>
                </a:solidFill>
                <a:cs typeface="Arial" charset="0"/>
              </a:rPr>
              <a:t>проводится </a:t>
            </a:r>
            <a:r>
              <a:rPr lang="ru-RU" sz="2000" b="1" dirty="0">
                <a:solidFill>
                  <a:srgbClr val="000000"/>
                </a:solidFill>
                <a:cs typeface="Arial" charset="0"/>
              </a:rPr>
              <a:t>физкультурная минутка</a:t>
            </a:r>
            <a:r>
              <a:rPr lang="ru-RU" sz="2000" dirty="0">
                <a:solidFill>
                  <a:srgbClr val="000000"/>
                </a:solidFill>
                <a:cs typeface="Arial" charset="0"/>
              </a:rPr>
              <a:t>, направленная на снятие общего мышечного напряжения.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089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00034" y="2428868"/>
            <a:ext cx="8358246" cy="3697288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Спасибо за внимание!</a:t>
            </a:r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332656"/>
            <a:ext cx="9547226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340768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/>
              <a:t>Детский аутизм (F84.0),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/>
              <a:t>Атипичный аутизм (F84.1),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/>
              <a:t>Синдром </a:t>
            </a:r>
            <a:r>
              <a:rPr lang="ru-RU" sz="2800" dirty="0" err="1"/>
              <a:t>Ретта</a:t>
            </a:r>
            <a:r>
              <a:rPr lang="ru-RU" sz="2800" dirty="0"/>
              <a:t> (F84.2),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/>
              <a:t>Другое </a:t>
            </a:r>
            <a:r>
              <a:rPr lang="ru-RU" sz="2800" dirty="0" err="1"/>
              <a:t>дезинтегративное</a:t>
            </a:r>
            <a:r>
              <a:rPr lang="ru-RU" sz="2800" dirty="0"/>
              <a:t> расстройство детского возраста (F84.3),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err="1"/>
              <a:t>Гиперактивное</a:t>
            </a:r>
            <a:r>
              <a:rPr lang="ru-RU" sz="2800" dirty="0"/>
              <a:t> расстройство, сочетающееся с умственной отсталостью и стереотипными движениями (F84.4), </a:t>
            </a:r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/>
              <a:t>Синдром </a:t>
            </a:r>
            <a:r>
              <a:rPr lang="ru-RU" sz="2800" dirty="0" err="1"/>
              <a:t>Аспергера</a:t>
            </a:r>
            <a:r>
              <a:rPr lang="ru-RU" sz="2800" dirty="0"/>
              <a:t> (F84.5) </a:t>
            </a:r>
          </a:p>
        </p:txBody>
      </p:sp>
    </p:spTree>
    <p:extLst>
      <p:ext uri="{BB962C8B-B14F-4D97-AF65-F5344CB8AC3E}">
        <p14:creationId xmlns:p14="http://schemas.microsoft.com/office/powerpoint/2010/main" val="332181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918648" cy="108012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учебного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поведения </a:t>
            </a:r>
            <a:b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обучающегося с РАС: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00284"/>
            <a:ext cx="8496300" cy="5805264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i="1" dirty="0"/>
              <a:t>трудно адаптируется в любой новой ситуации, и при переменах ситуации;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i="1" dirty="0" smtClean="0"/>
              <a:t>легче </a:t>
            </a:r>
            <a:r>
              <a:rPr lang="ru-RU" sz="2000" i="1" dirty="0"/>
              <a:t>себя чувствует в привычной, стереотипной обстановке, «лучше» ведет себя на структурированном уроке, чем на перемене;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i="1" dirty="0" smtClean="0"/>
              <a:t>имеет </a:t>
            </a:r>
            <a:r>
              <a:rPr lang="ru-RU" sz="2000" i="1" dirty="0"/>
              <a:t>трудности восприятия фронтальных инструкций и заданий, затрудняется при необходимости работать самостоятельно;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i="1" dirty="0" smtClean="0"/>
              <a:t> </a:t>
            </a:r>
            <a:r>
              <a:rPr lang="ru-RU" sz="2000" i="1" dirty="0"/>
              <a:t>у него часто наблюдается наличие «своих», не вполне адекватных «учебных» стереотипов;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i="1" dirty="0" smtClean="0"/>
              <a:t>нуждается </a:t>
            </a:r>
            <a:r>
              <a:rPr lang="ru-RU" sz="2000" i="1" dirty="0"/>
              <a:t>во введении четких алгоритмов или стереотипов деятельности в процессе </a:t>
            </a:r>
            <a:r>
              <a:rPr lang="ru-RU" sz="2000" i="1" dirty="0" smtClean="0"/>
              <a:t>обучения;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i="1" dirty="0"/>
              <a:t>не демонстрирует то, что мы понимаем как внимание;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i="1" dirty="0" smtClean="0"/>
              <a:t>легче </a:t>
            </a:r>
            <a:r>
              <a:rPr lang="ru-RU" sz="2000" i="1" dirty="0"/>
              <a:t>адаптируется, имея определенные опоры в виде расписаний, схем или планов деятельности;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62545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2" y="476672"/>
            <a:ext cx="7330008" cy="564949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ru-RU" sz="24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352928" cy="597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имеет большую задержку во времени при ответах на вопрос, </a:t>
            </a:r>
            <a:r>
              <a:rPr lang="ru-RU" sz="2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сравнению с другими людьми;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затрудняется 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 необходимости отвечать у доски;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темп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работоспособность и продуктивность его деятельности в целом снижены, иногда неравномерны;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такой 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студент нуждается в частом подтверждении правильности его действий и постоянном одобрении собственной деятельности;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часто 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отмечается недостаточная адекватность, в том числе в поведении, трудности анализа собственного поведения;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встрече с трудностями и неудачами в работе наступают резкие эмоциональные реакции, с бурным негативизмом, вплоть до отказа от деятельности;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письменную 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речь часто может воспринимать легче, чем </a:t>
            </a:r>
            <a:r>
              <a:rPr lang="ru-RU" sz="2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устную;    лучше 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понимает материал, если он видит </a:t>
            </a:r>
            <a:r>
              <a:rPr lang="ru-RU" sz="2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изображение</a:t>
            </a:r>
            <a:r>
              <a:rPr lang="ru-R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>
              <a:buFont typeface="Wingdings" panose="05000000000000000000" pitchFamily="2" charset="2"/>
              <a:buChar char="Ø"/>
            </a:pPr>
            <a:r>
              <a:rPr lang="ru-RU" sz="2000" i="1" dirty="0" smtClean="0"/>
              <a:t>Испытывают проблемы </a:t>
            </a:r>
            <a:r>
              <a:rPr lang="ru-RU" sz="2000" i="1" dirty="0"/>
              <a:t>с </a:t>
            </a:r>
            <a:r>
              <a:rPr lang="ru-RU" sz="2000" i="1" dirty="0" smtClean="0"/>
              <a:t>учебной мотивацией.</a:t>
            </a:r>
          </a:p>
          <a:p>
            <a:pPr indent="263525">
              <a:buFont typeface="Wingdings" panose="05000000000000000000" pitchFamily="2" charset="2"/>
              <a:buChar char="Ø"/>
            </a:pPr>
            <a:endParaRPr lang="ru-RU" sz="2000" i="1" dirty="0" smtClean="0"/>
          </a:p>
          <a:p>
            <a:pPr indent="263525">
              <a:buFont typeface="Wingdings" panose="05000000000000000000" pitchFamily="2" charset="2"/>
              <a:buChar char="Ø"/>
            </a:pPr>
            <a:r>
              <a:rPr lang="ru-RU" sz="2000" i="1" dirty="0"/>
              <a:t>Проблемы с невербальной коммуникацией — </a:t>
            </a:r>
            <a:endParaRPr lang="ru-RU" sz="2000" i="1" dirty="0" smtClean="0"/>
          </a:p>
          <a:p>
            <a:pPr indent="263525"/>
            <a:r>
              <a:rPr lang="ru-RU" sz="2000" i="1" dirty="0" smtClean="0"/>
              <a:t>пустое </a:t>
            </a:r>
            <a:r>
              <a:rPr lang="ru-RU" sz="2000" i="1" dirty="0"/>
              <a:t>выражение лица, ограниченный </a:t>
            </a:r>
            <a:r>
              <a:rPr lang="ru-RU" sz="2000" i="1" dirty="0" smtClean="0"/>
              <a:t> контакт   глазами,  недопонимание </a:t>
            </a:r>
            <a:r>
              <a:rPr lang="ru-RU" sz="2000" i="1" dirty="0"/>
              <a:t>сарказма или </a:t>
            </a:r>
            <a:r>
              <a:rPr lang="ru-RU" sz="2000" i="1" dirty="0" smtClean="0"/>
              <a:t>иронии.</a:t>
            </a:r>
          </a:p>
          <a:p>
            <a:pPr indent="263525"/>
            <a:endParaRPr lang="ru-RU" sz="2000" i="1" dirty="0" smtClean="0"/>
          </a:p>
          <a:p>
            <a:pPr indent="263525">
              <a:buFont typeface="Wingdings" panose="05000000000000000000" pitchFamily="2" charset="2"/>
              <a:buChar char="Ø"/>
            </a:pPr>
            <a:r>
              <a:rPr lang="ru-RU" sz="2000" i="1" dirty="0"/>
              <a:t>Неуклюжесть </a:t>
            </a:r>
            <a:r>
              <a:rPr lang="ru-RU" sz="2000" i="1" dirty="0" smtClean="0"/>
              <a:t>—плохие </a:t>
            </a:r>
            <a:r>
              <a:rPr lang="ru-RU" sz="2000" i="1" dirty="0"/>
              <a:t>навыки крупной моторики, </a:t>
            </a:r>
            <a:r>
              <a:rPr lang="ru-RU" sz="2000" i="1" dirty="0" smtClean="0"/>
              <a:t>плохую </a:t>
            </a:r>
            <a:r>
              <a:rPr lang="ru-RU" sz="2000" i="1" dirty="0"/>
              <a:t>координацию, нескладные движения, </a:t>
            </a:r>
            <a:r>
              <a:rPr lang="ru-RU" sz="2000" i="1" dirty="0" smtClean="0"/>
              <a:t>затруднения </a:t>
            </a:r>
            <a:r>
              <a:rPr lang="ru-RU" sz="2000" i="1" dirty="0"/>
              <a:t>с обучением некоторым видам </a:t>
            </a:r>
            <a:r>
              <a:rPr lang="ru-RU" sz="2000" i="1" dirty="0" smtClean="0"/>
              <a:t>деятельности (например</a:t>
            </a:r>
            <a:r>
              <a:rPr lang="ru-RU" sz="2000" i="1" dirty="0"/>
              <a:t>, езде на велосипеде), или с выполнением </a:t>
            </a:r>
            <a:r>
              <a:rPr lang="ru-RU" sz="2000" i="1" dirty="0" smtClean="0"/>
              <a:t>некоторых действий </a:t>
            </a:r>
            <a:r>
              <a:rPr lang="ru-RU" sz="2000" i="1" dirty="0"/>
              <a:t>(например, балансирования на одной ноге для </a:t>
            </a:r>
            <a:r>
              <a:rPr lang="ru-RU" sz="2000" i="1" dirty="0" smtClean="0"/>
              <a:t>надевания </a:t>
            </a:r>
            <a:r>
              <a:rPr lang="ru-RU" sz="2000" i="1" dirty="0"/>
              <a:t>обуви и </a:t>
            </a:r>
            <a:r>
              <a:rPr lang="ru-RU" sz="2000" i="1" dirty="0" err="1"/>
              <a:t>т.п</a:t>
            </a:r>
            <a:r>
              <a:rPr lang="ru-RU" sz="2000" i="1" dirty="0" smtClean="0"/>
              <a:t>).</a:t>
            </a:r>
          </a:p>
          <a:p>
            <a:endParaRPr lang="ru-RU" sz="2000" i="1" dirty="0" smtClean="0"/>
          </a:p>
          <a:p>
            <a:pPr indent="263525">
              <a:buFont typeface="Wingdings" panose="05000000000000000000" pitchFamily="2" charset="2"/>
              <a:buChar char="Ø"/>
            </a:pPr>
            <a:r>
              <a:rPr lang="ru-RU" sz="2000" i="1" dirty="0"/>
              <a:t>Особенности языка </a:t>
            </a:r>
            <a:r>
              <a:rPr lang="ru-RU" sz="2000" i="1" dirty="0" smtClean="0"/>
              <a:t>— слишком однообразная </a:t>
            </a:r>
            <a:r>
              <a:rPr lang="ru-RU" sz="2000" i="1" dirty="0"/>
              <a:t>речь, монотонность, излишне правильное использование грамматики и словаря, проблемы с прагматическим использованием слов (т.е. словарный запас может быть очень богатым, но использоваться в неуместных ситуациях, а может также быть и «пустым» — например, когда человек не имеет четкого представления о значении используемых слов).</a:t>
            </a:r>
          </a:p>
        </p:txBody>
      </p:sp>
    </p:spTree>
    <p:extLst>
      <p:ext uri="{BB962C8B-B14F-4D97-AF65-F5344CB8AC3E}">
        <p14:creationId xmlns:p14="http://schemas.microsoft.com/office/powerpoint/2010/main" val="35233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Организация </a:t>
            </a:r>
            <a:r>
              <a:rPr lang="ru-RU" sz="2800" b="1" dirty="0"/>
              <a:t>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sz="2000" b="1" dirty="0" smtClean="0"/>
              <a:t>Кадровые </a:t>
            </a:r>
            <a:r>
              <a:rPr lang="ru-RU" sz="2000" b="1" dirty="0"/>
              <a:t>условия </a:t>
            </a:r>
            <a:r>
              <a:rPr lang="ru-RU" sz="2000" dirty="0" smtClean="0"/>
              <a:t>– сотрудники, обучающие лиц </a:t>
            </a:r>
            <a:r>
              <a:rPr lang="ru-RU" sz="2000" smtClean="0"/>
              <a:t>с РАС, </a:t>
            </a:r>
            <a:r>
              <a:rPr lang="ru-RU" sz="2000" dirty="0" smtClean="0"/>
              <a:t>должны иметь </a:t>
            </a:r>
            <a:r>
              <a:rPr lang="ru-RU" sz="2000" dirty="0"/>
              <a:t>специальную подготовку в области воспитания и </a:t>
            </a:r>
            <a:r>
              <a:rPr lang="ru-RU" sz="2000" dirty="0" smtClean="0"/>
              <a:t>обучения лиц с </a:t>
            </a:r>
            <a:r>
              <a:rPr lang="ru-RU" sz="2000" dirty="0"/>
              <a:t>расстройствами аутистического спектра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b="1" dirty="0" smtClean="0"/>
              <a:t>Наличие </a:t>
            </a:r>
            <a:r>
              <a:rPr lang="ru-RU" sz="2000" b="1" dirty="0"/>
              <a:t>необходимой материально-технической базы</a:t>
            </a:r>
          </a:p>
          <a:p>
            <a:r>
              <a:rPr lang="ru-RU" sz="2000" dirty="0"/>
              <a:t>организация пространства для обучения лиц с </a:t>
            </a:r>
            <a:r>
              <a:rPr lang="ru-RU" sz="2000" dirty="0" smtClean="0"/>
              <a:t>РАС - необходима </a:t>
            </a:r>
            <a:r>
              <a:rPr lang="ru-RU" sz="2000" dirty="0"/>
              <a:t>зона для уединения и сенсорного отдыха (затемненное тихое </a:t>
            </a:r>
            <a:r>
              <a:rPr lang="ru-RU" sz="2000" dirty="0" smtClean="0"/>
              <a:t>место, подвесное кресло-качели)</a:t>
            </a:r>
            <a:endParaRPr lang="ru-RU" sz="2000" dirty="0"/>
          </a:p>
          <a:p>
            <a:r>
              <a:rPr lang="ru-RU" sz="2000" dirty="0" smtClean="0"/>
              <a:t>организация </a:t>
            </a:r>
            <a:r>
              <a:rPr lang="ru-RU" sz="2000" dirty="0"/>
              <a:t>рабочего места;</a:t>
            </a:r>
          </a:p>
          <a:p>
            <a:r>
              <a:rPr lang="ru-RU" sz="2000" dirty="0" smtClean="0"/>
              <a:t>технические </a:t>
            </a:r>
            <a:r>
              <a:rPr lang="ru-RU" sz="2000" dirty="0"/>
              <a:t>средства обучения;</a:t>
            </a:r>
          </a:p>
          <a:p>
            <a:r>
              <a:rPr lang="ru-RU" sz="2000" dirty="0" smtClean="0"/>
              <a:t>специальные </a:t>
            </a:r>
            <a:r>
              <a:rPr lang="ru-RU" sz="2000" dirty="0"/>
              <a:t>дидактические материалы, отвечающие потребностям обучающихся с РАС</a:t>
            </a:r>
            <a:r>
              <a:rPr lang="ru-RU" sz="2000" dirty="0" smtClean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5211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800" b="1" dirty="0"/>
              <a:t>Адаптация учебного материала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4857403"/>
          </a:xfrm>
        </p:spPr>
        <p:txBody>
          <a:bodyPr/>
          <a:lstStyle/>
          <a:p>
            <a:pPr marL="0" indent="442913">
              <a:buNone/>
            </a:pPr>
            <a:r>
              <a:rPr lang="ru-RU" sz="2000" dirty="0"/>
              <a:t>Особенности восприятия и понимания лексико-грамматических конструкций, фразеологических оборотов речи, абстрактных понятий делают </a:t>
            </a:r>
            <a:r>
              <a:rPr lang="ru-RU" sz="2000" b="1" dirty="0"/>
              <a:t>невозможным</a:t>
            </a:r>
            <a:r>
              <a:rPr lang="ru-RU" sz="2000" dirty="0"/>
              <a:t> стандартное преподнесение учебного материала на основе устной речи. </a:t>
            </a:r>
            <a:endParaRPr lang="ru-RU" sz="2000" dirty="0" smtClean="0"/>
          </a:p>
          <a:p>
            <a:pPr marL="0" indent="442913">
              <a:buNone/>
            </a:pPr>
            <a:r>
              <a:rPr lang="ru-RU" sz="2000" dirty="0" smtClean="0"/>
              <a:t>Учителю </a:t>
            </a:r>
            <a:r>
              <a:rPr lang="ru-RU" sz="2000" dirty="0"/>
              <a:t>важно помнить, что весь учебный материал должен подкрепляться </a:t>
            </a:r>
            <a:r>
              <a:rPr lang="ru-RU" sz="2000" b="1" dirty="0"/>
              <a:t>визуальным рядом</a:t>
            </a:r>
            <a:r>
              <a:rPr lang="ru-RU" sz="2000" dirty="0"/>
              <a:t>, а также выполнением </a:t>
            </a:r>
            <a:r>
              <a:rPr lang="ru-RU" sz="2000" b="1" dirty="0"/>
              <a:t>практических заданий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442913">
              <a:buNone/>
            </a:pPr>
            <a:r>
              <a:rPr lang="ru-RU" sz="2000" dirty="0" smtClean="0"/>
              <a:t>Для </a:t>
            </a:r>
            <a:r>
              <a:rPr lang="ru-RU" sz="2000" dirty="0"/>
              <a:t>обучения </a:t>
            </a:r>
            <a:r>
              <a:rPr lang="ru-RU" sz="2000" dirty="0" smtClean="0"/>
              <a:t>людей с РАС  очень </a:t>
            </a:r>
            <a:r>
              <a:rPr lang="ru-RU" sz="2000" dirty="0"/>
              <a:t>хорошо подходит китайский принцип: </a:t>
            </a:r>
            <a:r>
              <a:rPr lang="ru-RU" sz="2000" b="1" dirty="0"/>
              <a:t>«я слышу, и я забываю, я вижу, и я запоминаю, я делаю, и я понимаю». </a:t>
            </a:r>
            <a:endParaRPr lang="ru-RU" sz="2000" b="1" dirty="0" smtClean="0"/>
          </a:p>
          <a:p>
            <a:pPr marL="0" indent="442913">
              <a:buNone/>
            </a:pPr>
            <a:r>
              <a:rPr lang="ru-RU" sz="2000" dirty="0" smtClean="0"/>
              <a:t>Применение </a:t>
            </a:r>
            <a:r>
              <a:rPr lang="ru-RU" sz="2000" b="1" dirty="0"/>
              <a:t>наглядности</a:t>
            </a:r>
            <a:r>
              <a:rPr lang="ru-RU" sz="2000" dirty="0"/>
              <a:t> и оправдано при преподнесении любого учебного материала. Для проработки сложных абстрактных понятий необходимо научить работать по заданному </a:t>
            </a:r>
            <a:r>
              <a:rPr lang="ru-RU" sz="2000" b="1" dirty="0"/>
              <a:t>алгоритму</a:t>
            </a:r>
            <a:r>
              <a:rPr lang="ru-RU" sz="2000" dirty="0"/>
              <a:t>. Для визуализации абстрактных понятий можно использовать символы (пиктограммы).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9145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2913" eaLnBrk="0" hangingPunct="0">
              <a:spcBef>
                <a:spcPct val="20000"/>
              </a:spcBef>
            </a:pPr>
            <a:r>
              <a:rPr lang="ru-RU" sz="2000" kern="0" dirty="0" smtClean="0">
                <a:solidFill>
                  <a:srgbClr val="000000"/>
                </a:solidFill>
                <a:latin typeface="Arial"/>
                <a:cs typeface="+mn-cs"/>
              </a:rPr>
              <a:t>Для </a:t>
            </a:r>
            <a:r>
              <a:rPr lang="ru-RU" sz="2000" kern="0" dirty="0">
                <a:solidFill>
                  <a:srgbClr val="000000"/>
                </a:solidFill>
                <a:latin typeface="Arial"/>
                <a:cs typeface="+mn-cs"/>
              </a:rPr>
              <a:t>лучшего усвоения информации по предметам естественного и гуманитарного цикла необходимо использовать </a:t>
            </a:r>
            <a:r>
              <a:rPr lang="ru-RU" sz="2000" b="1" kern="0" dirty="0">
                <a:solidFill>
                  <a:srgbClr val="000000"/>
                </a:solidFill>
                <a:latin typeface="Arial"/>
                <a:cs typeface="+mn-cs"/>
              </a:rPr>
              <a:t>учебные фильмы, мультимедийные презентации </a:t>
            </a:r>
            <a:r>
              <a:rPr lang="ru-RU" sz="2000" kern="0" dirty="0">
                <a:solidFill>
                  <a:srgbClr val="000000"/>
                </a:solidFill>
                <a:latin typeface="Arial"/>
                <a:cs typeface="+mn-cs"/>
              </a:rPr>
              <a:t>и </a:t>
            </a:r>
            <a:r>
              <a:rPr lang="ru-RU" sz="2000" b="1" kern="0" dirty="0">
                <a:solidFill>
                  <a:srgbClr val="000000"/>
                </a:solidFill>
                <a:latin typeface="Arial"/>
                <a:cs typeface="+mn-cs"/>
              </a:rPr>
              <a:t>практические задания </a:t>
            </a:r>
            <a:r>
              <a:rPr lang="ru-RU" sz="2000" kern="0" dirty="0">
                <a:solidFill>
                  <a:srgbClr val="000000"/>
                </a:solidFill>
                <a:latin typeface="Arial"/>
                <a:cs typeface="+mn-cs"/>
              </a:rPr>
              <a:t>с раздаточным материалом. </a:t>
            </a:r>
            <a:endParaRPr lang="ru-RU" sz="20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indent="358775" algn="ctr"/>
            <a:endParaRPr lang="ru-RU" sz="2800" b="1" kern="0" dirty="0" smtClean="0">
              <a:solidFill>
                <a:srgbClr val="000000"/>
              </a:solidFill>
              <a:latin typeface="Arial"/>
              <a:ea typeface="+mj-ea"/>
              <a:cs typeface="+mj-cs"/>
            </a:endParaRPr>
          </a:p>
          <a:p>
            <a:pPr indent="358775"/>
            <a:r>
              <a:rPr lang="ru-RU" sz="2000" dirty="0" smtClean="0"/>
              <a:t>Трудности </a:t>
            </a:r>
            <a:r>
              <a:rPr lang="ru-RU" sz="2000" dirty="0"/>
              <a:t>понимания речи и удержания инструкции обуславливают необходимость </a:t>
            </a:r>
            <a:r>
              <a:rPr lang="ru-RU" sz="2000" b="1" dirty="0"/>
              <a:t>поэтапного </a:t>
            </a:r>
            <a:r>
              <a:rPr lang="ru-RU" sz="2000" b="1" dirty="0" smtClean="0"/>
              <a:t>разъяснения </a:t>
            </a:r>
            <a:r>
              <a:rPr lang="ru-RU" sz="2000" b="1" dirty="0"/>
              <a:t>задания. </a:t>
            </a:r>
            <a:endParaRPr lang="ru-RU" sz="2000" b="1" dirty="0" smtClean="0"/>
          </a:p>
          <a:p>
            <a:pPr indent="358775"/>
            <a:endParaRPr lang="ru-RU" sz="2000" b="1" dirty="0" smtClean="0"/>
          </a:p>
          <a:p>
            <a:pPr indent="358775"/>
            <a:r>
              <a:rPr lang="ru-RU" sz="2000" dirty="0" smtClean="0"/>
              <a:t>После </a:t>
            </a:r>
            <a:r>
              <a:rPr lang="ru-RU" sz="2000" dirty="0"/>
              <a:t>прочтения сложного задания, учителю необходимо: — разделить задание на этапы; </a:t>
            </a:r>
            <a:endParaRPr lang="ru-RU" sz="2000" dirty="0" smtClean="0"/>
          </a:p>
          <a:p>
            <a:pPr indent="358775"/>
            <a:r>
              <a:rPr lang="ru-RU" sz="2000" dirty="0" smtClean="0"/>
              <a:t>— </a:t>
            </a:r>
            <a:r>
              <a:rPr lang="ru-RU" sz="2000" dirty="0"/>
              <a:t>прописать на доске или карточке алгоритм деятельности; </a:t>
            </a:r>
            <a:endParaRPr lang="ru-RU" sz="2000" dirty="0" smtClean="0"/>
          </a:p>
          <a:p>
            <a:pPr indent="358775"/>
            <a:r>
              <a:rPr lang="ru-RU" sz="2000" dirty="0" smtClean="0"/>
              <a:t>— </a:t>
            </a:r>
            <a:r>
              <a:rPr lang="ru-RU" sz="2000" dirty="0"/>
              <a:t>дать инструкцию к выполнению этапа в упрощенном виде. </a:t>
            </a:r>
            <a:endParaRPr lang="ru-RU" sz="2000" dirty="0" smtClean="0"/>
          </a:p>
          <a:p>
            <a:pPr indent="358775"/>
            <a:endParaRPr lang="ru-RU" sz="2000" dirty="0" smtClean="0"/>
          </a:p>
          <a:p>
            <a:pPr indent="358775"/>
            <a:r>
              <a:rPr lang="ru-RU" sz="2000" dirty="0" smtClean="0"/>
              <a:t>Для </a:t>
            </a:r>
            <a:r>
              <a:rPr lang="ru-RU" sz="2000" dirty="0"/>
              <a:t>лучшего понимания прочитанного необходимо дополнительное выделение </a:t>
            </a:r>
            <a:r>
              <a:rPr lang="ru-RU" sz="2000" b="1" dirty="0"/>
              <a:t>ключевых слов</a:t>
            </a:r>
            <a:r>
              <a:rPr lang="ru-RU" sz="2000" dirty="0"/>
              <a:t> в вопросе, задаче, инструкции. </a:t>
            </a:r>
            <a:endParaRPr lang="ru-RU" sz="2000" dirty="0" smtClean="0"/>
          </a:p>
          <a:p>
            <a:pPr indent="358775"/>
            <a:endParaRPr lang="ru-RU" sz="2000" dirty="0" smtClean="0"/>
          </a:p>
          <a:p>
            <a:pPr indent="358775"/>
            <a:r>
              <a:rPr lang="ru-RU" sz="2000" dirty="0" smtClean="0"/>
              <a:t>Для </a:t>
            </a:r>
            <a:r>
              <a:rPr lang="ru-RU" sz="2000" dirty="0"/>
              <a:t>повышения продуктивности деятельности </a:t>
            </a:r>
            <a:r>
              <a:rPr lang="ru-RU" sz="2000" dirty="0" smtClean="0"/>
              <a:t>необходимо </a:t>
            </a:r>
            <a:r>
              <a:rPr lang="ru-RU" sz="2000" dirty="0"/>
              <a:t>дополнительное </a:t>
            </a:r>
            <a:r>
              <a:rPr lang="ru-RU" sz="2000" b="1" dirty="0"/>
              <a:t>акцентирование внимания на цели </a:t>
            </a:r>
            <a:r>
              <a:rPr lang="ru-RU" sz="2000" dirty="0"/>
              <a:t>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86645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52128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Особые </a:t>
            </a:r>
            <a:r>
              <a:rPr lang="ru-RU" sz="2800" b="1" dirty="0"/>
              <a:t>условия проведения процедуры оценки достижений обучающихся с </a:t>
            </a:r>
            <a:r>
              <a:rPr lang="ru-RU" sz="2800" b="1" dirty="0" smtClean="0"/>
              <a:t>РАС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endParaRPr lang="ru-RU" sz="3600" b="1" i="1" u="sng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268760"/>
            <a:ext cx="8507288" cy="4125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Не акцентировать внимание обучающегося на том, что идет контроль.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 Увеличение времени на выполнение контрольных работ, но не более чем на 1,5 часа.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3. Замена устных ответов (при выраженных коммуникативных проблемах) тестовыми или графическими.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4. Выполнение контрольных заданий в отведенном для этого отдельном помещении или ресурсной зоне: минимально возможное количество стимулов, которые могут отвлечь внимание обучающегося</a:t>
            </a:r>
            <a:r>
              <a:rPr lang="ru-RU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0900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921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Особенности учебного поведения  обучающегося с РАС: </vt:lpstr>
      <vt:lpstr>Презентация PowerPoint</vt:lpstr>
      <vt:lpstr>Презентация PowerPoint</vt:lpstr>
      <vt:lpstr>Организация образовательной среды</vt:lpstr>
      <vt:lpstr>Адаптация учебного материала</vt:lpstr>
      <vt:lpstr>Презентация PowerPoint</vt:lpstr>
      <vt:lpstr> Особые условия проведения процедуры оценки достижений обучающихся с РАС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Дмитрий</cp:lastModifiedBy>
  <cp:revision>148</cp:revision>
  <dcterms:created xsi:type="dcterms:W3CDTF">2010-04-02T10:00:05Z</dcterms:created>
  <dcterms:modified xsi:type="dcterms:W3CDTF">2023-02-21T09:11:23Z</dcterms:modified>
</cp:coreProperties>
</file>